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8" r:id="rId4"/>
    <p:sldId id="257" r:id="rId5"/>
    <p:sldId id="259" r:id="rId6"/>
    <p:sldId id="260" r:id="rId7"/>
    <p:sldId id="261" r:id="rId8"/>
    <p:sldId id="262" r:id="rId9"/>
    <p:sldId id="263" r:id="rId10"/>
    <p:sldId id="266" r:id="rId11"/>
    <p:sldId id="267" r:id="rId12"/>
    <p:sldId id="268" r:id="rId13"/>
    <p:sldId id="269" r:id="rId14"/>
    <p:sldId id="270" r:id="rId15"/>
    <p:sldId id="264" r:id="rId16"/>
    <p:sldId id="265" r:id="rId17"/>
    <p:sldId id="27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8"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fo\Company\Calendar_in_the_Sky\Webinars\2013.11.22-Mars\Mars__atmosphere-Vi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0525" y="2746375"/>
            <a:ext cx="3673475" cy="4111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o\Company\Calendar_in_the_Sky\Webinars\2013.11.22-Mars\f7667504656fcabe4fd0d64665fee69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303800"/>
            <a:ext cx="2743200" cy="2554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fo\Company\Calendar_in_the_Sky\Webinars\2013.11.22-Mars\marsface1_vk1.gif"/>
          <p:cNvPicPr>
            <a:picLocks noChangeAspect="1" noChangeArrowheads="1"/>
          </p:cNvPicPr>
          <p:nvPr/>
        </p:nvPicPr>
        <p:blipFill rotWithShape="1">
          <a:blip r:embed="rId4">
            <a:extLst>
              <a:ext uri="{28A0092B-C50C-407E-A947-70E740481C1C}">
                <a14:useLocalDpi xmlns:a14="http://schemas.microsoft.com/office/drawing/2010/main" val="0"/>
              </a:ext>
            </a:extLst>
          </a:blip>
          <a:srcRect b="9897"/>
          <a:stretch/>
        </p:blipFill>
        <p:spPr bwMode="auto">
          <a:xfrm>
            <a:off x="2590800" y="2746376"/>
            <a:ext cx="2895600" cy="1924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fo\Company\Calendar_in_the_Sky\Webinars\2013.11.22-Mars\Face_on_Mars_in_Cydonia_region_perspectiv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969"/>
          <a:stretch/>
        </p:blipFill>
        <p:spPr bwMode="auto">
          <a:xfrm>
            <a:off x="-1" y="2746375"/>
            <a:ext cx="2743201" cy="192415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fo\Company\Calendar_in_the_Sky\Webinars\2013.11.22-Mars\r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663440"/>
            <a:ext cx="2743200" cy="2194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302603"/>
            <a:ext cx="8458200" cy="830997"/>
          </a:xfrm>
          <a:prstGeom prst="rect">
            <a:avLst/>
          </a:prstGeom>
          <a:noFill/>
        </p:spPr>
        <p:txBody>
          <a:bodyPr wrap="square" rtlCol="0">
            <a:spAutoFit/>
          </a:bodyPr>
          <a:lstStyle/>
          <a:p>
            <a:pPr algn="ctr"/>
            <a:r>
              <a:rPr lang="en-US" sz="4800" dirty="0" smtClean="0"/>
              <a:t>Current Research about Mars</a:t>
            </a:r>
            <a:endParaRPr lang="en-US" sz="4800" dirty="0"/>
          </a:p>
        </p:txBody>
      </p:sp>
      <p:pic>
        <p:nvPicPr>
          <p:cNvPr id="1032" name="Picture 8" descr="\\sfo\Company\Calendar_in_the_Sky\Tit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 y="76200"/>
            <a:ext cx="5476875"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93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795" b="62008"/>
          <a:stretch/>
        </p:blipFill>
        <p:spPr bwMode="auto">
          <a:xfrm>
            <a:off x="1460090" y="0"/>
            <a:ext cx="62238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a:extLst>
              <a:ext uri="{28A0092B-C50C-407E-A947-70E740481C1C}">
                <a14:useLocalDpi xmlns:a14="http://schemas.microsoft.com/office/drawing/2010/main" val="0"/>
              </a:ext>
            </a:extLst>
          </a:blip>
          <a:srcRect l="2647" t="38206" r="2843" b="54412"/>
          <a:stretch/>
        </p:blipFill>
        <p:spPr bwMode="auto">
          <a:xfrm>
            <a:off x="0" y="1266312"/>
            <a:ext cx="9144000" cy="432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5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698" b="31947"/>
          <a:stretch/>
        </p:blipFill>
        <p:spPr bwMode="auto">
          <a:xfrm>
            <a:off x="2038868" y="0"/>
            <a:ext cx="50662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5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242" b="14825"/>
          <a:stretch/>
        </p:blipFill>
        <p:spPr bwMode="auto">
          <a:xfrm>
            <a:off x="1227594" y="0"/>
            <a:ext cx="66888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5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424" b="458"/>
          <a:stretch/>
        </p:blipFill>
        <p:spPr bwMode="auto">
          <a:xfrm>
            <a:off x="561047" y="0"/>
            <a:ext cx="80219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5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fo\Company\Calendar_in_the_Sky\Webinars\2013.11.22-Mars\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447006" y="-230219"/>
            <a:ext cx="3470751" cy="39232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fo\Company\Calendar_in_the_Sky\Webinars\2013.11.22-Mars\phobos3_hirise_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764" y="3200400"/>
            <a:ext cx="3923236"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fo\Company\Calendar_in_the_Sky\Webinars\2013.11.22-Mars\br_PIA02393-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48777"/>
            <a:ext cx="5220763" cy="380922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sfo\Company\Calendar_in_the_Sky\Webinars\2013.11.22-Mars\mars-sheepbed.jpg"/>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a:stretch/>
        </p:blipFill>
        <p:spPr bwMode="auto">
          <a:xfrm>
            <a:off x="0" y="-3977"/>
            <a:ext cx="5220764" cy="3235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2971800" cy="923330"/>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 </a:t>
            </a:r>
            <a:r>
              <a:rPr lang="en-US" dirty="0" smtClean="0">
                <a:solidFill>
                  <a:srgbClr val="FFFF00"/>
                </a:solidFill>
                <a:effectLst>
                  <a:outerShdw blurRad="38100" dist="38100" dir="2700000" algn="tl">
                    <a:srgbClr val="000000">
                      <a:alpha val="43137"/>
                    </a:srgbClr>
                  </a:outerShdw>
                </a:effectLst>
              </a:rPr>
              <a:t>Minerals </a:t>
            </a:r>
            <a:r>
              <a:rPr lang="en-US" dirty="0">
                <a:solidFill>
                  <a:srgbClr val="FFFF00"/>
                </a:solidFill>
                <a:effectLst>
                  <a:outerShdw blurRad="38100" dist="38100" dir="2700000" algn="tl">
                    <a:srgbClr val="000000">
                      <a:alpha val="43137"/>
                    </a:srgbClr>
                  </a:outerShdw>
                </a:effectLst>
              </a:rPr>
              <a:t>and </a:t>
            </a:r>
            <a:r>
              <a:rPr lang="en-US" dirty="0" smtClean="0">
                <a:solidFill>
                  <a:srgbClr val="FFFF00"/>
                </a:solidFill>
                <a:effectLst>
                  <a:outerShdw blurRad="38100" dist="38100" dir="2700000" algn="tl">
                    <a:srgbClr val="000000">
                      <a:alpha val="43137"/>
                    </a:srgbClr>
                  </a:outerShdw>
                </a:effectLst>
              </a:rPr>
              <a:t>Features </a:t>
            </a:r>
            <a:r>
              <a:rPr lang="en-US" dirty="0">
                <a:solidFill>
                  <a:srgbClr val="FFFF00"/>
                </a:solidFill>
                <a:effectLst>
                  <a:outerShdw blurRad="38100" dist="38100" dir="2700000" algn="tl">
                    <a:srgbClr val="000000">
                      <a:alpha val="43137"/>
                    </a:srgbClr>
                  </a:outerShdw>
                </a:effectLst>
              </a:rPr>
              <a:t>that testify to the chemical action of </a:t>
            </a:r>
            <a:r>
              <a:rPr lang="en-US" dirty="0" smtClean="0">
                <a:solidFill>
                  <a:srgbClr val="FFFF00"/>
                </a:solidFill>
                <a:effectLst>
                  <a:outerShdw blurRad="38100" dist="38100" dir="2700000" algn="tl">
                    <a:srgbClr val="000000">
                      <a:alpha val="43137"/>
                    </a:srgbClr>
                  </a:outerShdw>
                </a:effectLst>
              </a:rPr>
              <a:t>ancient Liquid Water</a:t>
            </a:r>
            <a:r>
              <a:rPr lang="en-US" dirty="0">
                <a:solidFill>
                  <a:srgbClr val="FFFF00"/>
                </a:solidFill>
                <a:effectLst>
                  <a:outerShdw blurRad="38100" dist="38100" dir="2700000" algn="tl">
                    <a:srgbClr val="000000">
                      <a:alpha val="43137"/>
                    </a:srgbClr>
                  </a:outerShdw>
                </a:effectLst>
              </a:rPr>
              <a:t>.</a:t>
            </a:r>
            <a:endParaRPr lang="en-US"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0" y="6211669"/>
            <a:ext cx="3173508"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 </a:t>
            </a:r>
            <a:r>
              <a:rPr lang="en-US" dirty="0" smtClean="0">
                <a:solidFill>
                  <a:srgbClr val="FFFF00"/>
                </a:solidFill>
                <a:effectLst>
                  <a:outerShdw blurRad="38100" dist="38100" dir="2700000" algn="tl">
                    <a:srgbClr val="000000">
                      <a:alpha val="43137"/>
                    </a:srgbClr>
                  </a:outerShdw>
                </a:effectLst>
              </a:rPr>
              <a:t>Water and Carbon Dioxide Ice at poles and under the surface</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5352518" y="0"/>
            <a:ext cx="3791482"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Possible Recent Flows of Liquid Water</a:t>
            </a:r>
            <a:endParaRPr 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5352518" y="6477000"/>
            <a:ext cx="3791482" cy="369332"/>
          </a:xfrm>
          <a:prstGeom prst="rect">
            <a:avLst/>
          </a:prstGeom>
          <a:noFill/>
        </p:spPr>
        <p:txBody>
          <a:bodyPr wrap="square" rtlCol="0">
            <a:spAutoFit/>
          </a:bodyPr>
          <a:lstStyle/>
          <a:p>
            <a:pPr algn="r"/>
            <a:r>
              <a:rPr lang="en-US" dirty="0" err="1" smtClean="0">
                <a:solidFill>
                  <a:srgbClr val="FFFF00"/>
                </a:solidFill>
                <a:effectLst>
                  <a:outerShdw blurRad="38100" dist="38100" dir="2700000" algn="tl">
                    <a:srgbClr val="000000">
                      <a:alpha val="43137"/>
                    </a:srgbClr>
                  </a:outerShdw>
                </a:effectLst>
              </a:rPr>
              <a:t>Phobos</a:t>
            </a:r>
            <a:r>
              <a:rPr lang="en-US" dirty="0" smtClean="0">
                <a:solidFill>
                  <a:srgbClr val="FFFF00"/>
                </a:solidFill>
                <a:effectLst>
                  <a:outerShdw blurRad="38100" dist="38100" dir="2700000" algn="tl">
                    <a:srgbClr val="000000">
                      <a:alpha val="43137"/>
                    </a:srgbClr>
                  </a:outerShdw>
                </a:effectLst>
              </a:rPr>
              <a:t>: Likely a Captured Asteroid</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sfo\Company\Calendar_in_the_Sky\Webinars\2013.11.22-Mars\PIA026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22" t="9322" r="9322" b="9322"/>
          <a:stretch/>
        </p:blipFill>
        <p:spPr bwMode="auto">
          <a:xfrm>
            <a:off x="4495800" y="507831"/>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fo\Company\Calendar_in_the_Sky\Webinars\2013.11.22-Mars\RedMarsWithOceans - 2048x20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07831"/>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fo\Company\Calendar_in_the_Sky\Webinars\2013.11.22-Mars\marsevolution-desert-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57" y="4165431"/>
            <a:ext cx="366304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sfo\Company\Calendar_in_the_Sky\Webinars\2013.11.22-Mars\marsevolution-habitable-jpg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65431"/>
            <a:ext cx="3663043"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199" y="5537031"/>
            <a:ext cx="3652157" cy="369332"/>
          </a:xfrm>
          <a:prstGeom prst="rect">
            <a:avLst/>
          </a:prstGeom>
          <a:noFill/>
        </p:spPr>
        <p:txBody>
          <a:bodyPr wrap="square" rtlCol="0">
            <a:spAutoFit/>
          </a:bodyPr>
          <a:lstStyle/>
          <a:p>
            <a:pPr algn="ctr"/>
            <a:r>
              <a:rPr lang="en-US" dirty="0" smtClean="0"/>
              <a:t>Ancient Mars</a:t>
            </a:r>
            <a:endParaRPr lang="en-US" dirty="0"/>
          </a:p>
        </p:txBody>
      </p:sp>
      <p:sp>
        <p:nvSpPr>
          <p:cNvPr id="7" name="TextBox 6"/>
          <p:cNvSpPr txBox="1"/>
          <p:nvPr/>
        </p:nvSpPr>
        <p:spPr>
          <a:xfrm>
            <a:off x="4501243" y="5537031"/>
            <a:ext cx="3652157" cy="369332"/>
          </a:xfrm>
          <a:prstGeom prst="rect">
            <a:avLst/>
          </a:prstGeom>
          <a:noFill/>
        </p:spPr>
        <p:txBody>
          <a:bodyPr wrap="square" rtlCol="0">
            <a:spAutoFit/>
          </a:bodyPr>
          <a:lstStyle/>
          <a:p>
            <a:pPr algn="ctr"/>
            <a:r>
              <a:rPr lang="en-US" dirty="0" smtClean="0"/>
              <a:t>Current Mars</a:t>
            </a:r>
            <a:endParaRPr lang="en-US" dirty="0"/>
          </a:p>
        </p:txBody>
      </p:sp>
      <p:sp>
        <p:nvSpPr>
          <p:cNvPr id="3" name="TextBox 2"/>
          <p:cNvSpPr txBox="1"/>
          <p:nvPr/>
        </p:nvSpPr>
        <p:spPr>
          <a:xfrm>
            <a:off x="838200" y="0"/>
            <a:ext cx="7315200" cy="507831"/>
          </a:xfrm>
          <a:prstGeom prst="rect">
            <a:avLst/>
          </a:prstGeom>
          <a:noFill/>
        </p:spPr>
        <p:txBody>
          <a:bodyPr wrap="square" rtlCol="0">
            <a:spAutoFit/>
          </a:bodyPr>
          <a:lstStyle/>
          <a:p>
            <a:pPr algn="ctr"/>
            <a:r>
              <a:rPr lang="en-US" sz="2700" dirty="0" smtClean="0"/>
              <a:t>What Happened to Mars’ Atmosphere and Water?</a:t>
            </a:r>
            <a:endParaRPr lang="en-US" sz="2700" dirty="0"/>
          </a:p>
        </p:txBody>
      </p:sp>
      <p:sp>
        <p:nvSpPr>
          <p:cNvPr id="4" name="TextBox 3"/>
          <p:cNvSpPr txBox="1"/>
          <p:nvPr/>
        </p:nvSpPr>
        <p:spPr>
          <a:xfrm>
            <a:off x="457200" y="6400800"/>
            <a:ext cx="8077200" cy="369332"/>
          </a:xfrm>
          <a:prstGeom prst="rect">
            <a:avLst/>
          </a:prstGeom>
          <a:noFill/>
        </p:spPr>
        <p:txBody>
          <a:bodyPr wrap="square" rtlCol="0">
            <a:spAutoFit/>
          </a:bodyPr>
          <a:lstStyle/>
          <a:p>
            <a:pPr algn="ctr"/>
            <a:r>
              <a:rPr lang="en-US" dirty="0" smtClean="0"/>
              <a:t>Was there ancient life on Mars? If so, did it manage to survive underground?</a:t>
            </a:r>
            <a:endParaRPr lang="en-US" dirty="0"/>
          </a:p>
        </p:txBody>
      </p: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fo\Company\Calendar_in_the_Sky\Webinars\2013.11.22-Mars\525022main_FAQ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39784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sfo\Company\Calendar_in_the_Sky\Webinars\2013.11.22-Mars\dia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282"/>
            <a:ext cx="4562463"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2554069"/>
            <a:ext cx="4340440" cy="646331"/>
          </a:xfrm>
          <a:prstGeom prst="rect">
            <a:avLst/>
          </a:prstGeom>
          <a:noFill/>
        </p:spPr>
        <p:txBody>
          <a:bodyPr wrap="square" rtlCol="0">
            <a:spAutoFit/>
          </a:bodyPr>
          <a:lstStyle/>
          <a:p>
            <a:r>
              <a:rPr lang="en-US" dirty="0" smtClean="0">
                <a:solidFill>
                  <a:schemeClr val="bg1"/>
                </a:solidFill>
              </a:rPr>
              <a:t>Earth has a global magnetic field that protects it from solar particle streams</a:t>
            </a:r>
            <a:endParaRPr lang="en-US" dirty="0">
              <a:solidFill>
                <a:schemeClr val="bg1"/>
              </a:solidFill>
            </a:endParaRPr>
          </a:p>
        </p:txBody>
      </p:sp>
      <p:sp>
        <p:nvSpPr>
          <p:cNvPr id="3" name="TextBox 2"/>
          <p:cNvSpPr txBox="1"/>
          <p:nvPr/>
        </p:nvSpPr>
        <p:spPr>
          <a:xfrm>
            <a:off x="4800600" y="3276600"/>
            <a:ext cx="4191000" cy="2585323"/>
          </a:xfrm>
          <a:prstGeom prst="rect">
            <a:avLst/>
          </a:prstGeom>
          <a:noFill/>
        </p:spPr>
        <p:txBody>
          <a:bodyPr wrap="square" rtlCol="0">
            <a:spAutoFit/>
          </a:bodyPr>
          <a:lstStyle/>
          <a:p>
            <a:r>
              <a:rPr lang="en-US" dirty="0" smtClean="0"/>
              <a:t>Mars has only local magnetic fields frozen into the planet’s crust.</a:t>
            </a:r>
          </a:p>
          <a:p>
            <a:endParaRPr lang="en-US" dirty="0"/>
          </a:p>
          <a:p>
            <a:r>
              <a:rPr lang="en-US" dirty="0" smtClean="0"/>
              <a:t>This crustal magnetic field is probably the fossil of an ancient global magnetic field that went away, leaving the atmosphere to be stripped away and the surface vulnerable to solar radiation (light and particles).</a:t>
            </a:r>
            <a:endParaRPr lang="en-US" dirty="0"/>
          </a:p>
        </p:txBody>
      </p:sp>
    </p:spTree>
    <p:extLst>
      <p:ext uri="{BB962C8B-B14F-4D97-AF65-F5344CB8AC3E}">
        <p14:creationId xmlns:p14="http://schemas.microsoft.com/office/powerpoint/2010/main" val="3388965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fo\Company\Calendar_in_the_Sky\Webinars\2013.11.22-Mars\605034main_maven_hi_res_sti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71" b="1471"/>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152400"/>
            <a:ext cx="3886200" cy="923330"/>
          </a:xfrm>
          <a:prstGeom prst="rect">
            <a:avLst/>
          </a:prstGeom>
          <a:noFill/>
        </p:spPr>
        <p:txBody>
          <a:bodyPr wrap="square" rtlCol="0">
            <a:spAutoFit/>
          </a:bodyPr>
          <a:lstStyle/>
          <a:p>
            <a:r>
              <a:rPr lang="en-US" dirty="0" smtClean="0">
                <a:solidFill>
                  <a:schemeClr val="bg1"/>
                </a:solidFill>
              </a:rPr>
              <a:t>MAVEN seeks to understand how the Martian atmosphere is lost to space and what happened to Mars’ water. </a:t>
            </a:r>
            <a:endParaRPr lang="en-US" dirty="0">
              <a:solidFill>
                <a:schemeClr val="bg1"/>
              </a:solidFill>
            </a:endParaRPr>
          </a:p>
        </p:txBody>
      </p:sp>
    </p:spTree>
    <p:extLst>
      <p:ext uri="{BB962C8B-B14F-4D97-AF65-F5344CB8AC3E}">
        <p14:creationId xmlns:p14="http://schemas.microsoft.com/office/powerpoint/2010/main" val="3941405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fo\Company\Calendar_in_the_Sky\Webinars\2013.11.22-Mars\img_70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83" t="54302" r="40097" b="478"/>
          <a:stretch/>
        </p:blipFill>
        <p:spPr bwMode="auto">
          <a:xfrm>
            <a:off x="381000" y="1219200"/>
            <a:ext cx="4482353" cy="2756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04800"/>
            <a:ext cx="8229600" cy="584775"/>
          </a:xfrm>
          <a:prstGeom prst="rect">
            <a:avLst/>
          </a:prstGeom>
          <a:noFill/>
        </p:spPr>
        <p:txBody>
          <a:bodyPr wrap="square" rtlCol="0">
            <a:spAutoFit/>
          </a:bodyPr>
          <a:lstStyle/>
          <a:p>
            <a:r>
              <a:rPr lang="en-US" sz="3200" dirty="0" smtClean="0"/>
              <a:t>Early Observations with a Telescope</a:t>
            </a:r>
            <a:endParaRPr lang="en-US" sz="3200" dirty="0"/>
          </a:p>
        </p:txBody>
      </p:sp>
      <p:sp>
        <p:nvSpPr>
          <p:cNvPr id="3" name="TextBox 2"/>
          <p:cNvSpPr txBox="1"/>
          <p:nvPr/>
        </p:nvSpPr>
        <p:spPr>
          <a:xfrm>
            <a:off x="5181600" y="1674674"/>
            <a:ext cx="3733800" cy="2031325"/>
          </a:xfrm>
          <a:prstGeom prst="rect">
            <a:avLst/>
          </a:prstGeom>
          <a:noFill/>
        </p:spPr>
        <p:txBody>
          <a:bodyPr wrap="square" rtlCol="0">
            <a:spAutoFit/>
          </a:bodyPr>
          <a:lstStyle/>
          <a:p>
            <a:r>
              <a:rPr lang="en-US" dirty="0" smtClean="0"/>
              <a:t>Galileo Galilei (1609) – First known telescopic observation of Mars</a:t>
            </a:r>
          </a:p>
          <a:p>
            <a:endParaRPr lang="en-US" dirty="0" smtClean="0"/>
          </a:p>
          <a:p>
            <a:r>
              <a:rPr lang="en-US" dirty="0" smtClean="0"/>
              <a:t>Johannes </a:t>
            </a:r>
            <a:r>
              <a:rPr lang="en-US" dirty="0" err="1" smtClean="0"/>
              <a:t>Kepler</a:t>
            </a:r>
            <a:r>
              <a:rPr lang="en-US" dirty="0" smtClean="0"/>
              <a:t> (1609) – uses </a:t>
            </a:r>
            <a:r>
              <a:rPr lang="en-US" dirty="0" err="1" smtClean="0"/>
              <a:t>Tycho</a:t>
            </a:r>
            <a:r>
              <a:rPr lang="en-US" dirty="0" smtClean="0"/>
              <a:t> </a:t>
            </a:r>
            <a:r>
              <a:rPr lang="en-US" dirty="0" err="1" smtClean="0"/>
              <a:t>Brahae’s</a:t>
            </a:r>
            <a:r>
              <a:rPr lang="en-US" dirty="0" smtClean="0"/>
              <a:t> naked eye observations to determine that Mars’ orbit is elliptical.</a:t>
            </a:r>
          </a:p>
        </p:txBody>
      </p:sp>
      <p:sp>
        <p:nvSpPr>
          <p:cNvPr id="4" name="TextBox 3"/>
          <p:cNvSpPr txBox="1"/>
          <p:nvPr/>
        </p:nvSpPr>
        <p:spPr>
          <a:xfrm>
            <a:off x="381000" y="4191000"/>
            <a:ext cx="7162800" cy="2031325"/>
          </a:xfrm>
          <a:prstGeom prst="rect">
            <a:avLst/>
          </a:prstGeom>
          <a:noFill/>
        </p:spPr>
        <p:txBody>
          <a:bodyPr wrap="square" rtlCol="0">
            <a:spAutoFit/>
          </a:bodyPr>
          <a:lstStyle/>
          <a:p>
            <a:r>
              <a:rPr lang="en-US" dirty="0" smtClean="0"/>
              <a:t>Detail in smaller telescopes isn’t great, but astronomers over the next 3 centuries were able to determine that Mars :</a:t>
            </a:r>
          </a:p>
          <a:p>
            <a:pPr marL="285750" indent="-285750">
              <a:buFont typeface="Arial" panose="020B0604020202020204" pitchFamily="34" charset="0"/>
              <a:buChar char="•"/>
            </a:pPr>
            <a:r>
              <a:rPr lang="en-US" dirty="0" smtClean="0"/>
              <a:t>has polar ice caps, </a:t>
            </a:r>
          </a:p>
          <a:p>
            <a:pPr marL="285750" indent="-285750">
              <a:buFont typeface="Arial" panose="020B0604020202020204" pitchFamily="34" charset="0"/>
              <a:buChar char="•"/>
            </a:pPr>
            <a:r>
              <a:rPr lang="en-US" dirty="0" smtClean="0"/>
              <a:t>rotates on an inclined axis at a rate of 24 hours 37 min 22.7 sec, and</a:t>
            </a:r>
          </a:p>
          <a:p>
            <a:pPr marL="285750" indent="-285750">
              <a:buFont typeface="Arial" panose="020B0604020202020204" pitchFamily="34" charset="0"/>
              <a:buChar char="•"/>
            </a:pPr>
            <a:r>
              <a:rPr lang="en-US" dirty="0" smtClean="0"/>
              <a:t>has two moons: </a:t>
            </a:r>
            <a:r>
              <a:rPr lang="en-US" dirty="0" err="1" smtClean="0"/>
              <a:t>Phobos</a:t>
            </a:r>
            <a:r>
              <a:rPr lang="en-US" dirty="0" smtClean="0"/>
              <a:t> (Fear) and </a:t>
            </a:r>
            <a:r>
              <a:rPr lang="en-US" dirty="0" err="1" smtClean="0"/>
              <a:t>Deimos</a:t>
            </a:r>
            <a:r>
              <a:rPr lang="en-US" dirty="0" smtClean="0"/>
              <a:t> (Panic).</a:t>
            </a:r>
          </a:p>
          <a:p>
            <a:endParaRPr lang="en-US" dirty="0" smtClean="0"/>
          </a:p>
          <a:p>
            <a:r>
              <a:rPr lang="en-US" dirty="0" smtClean="0"/>
              <a:t>They even speculated about life on Mars…</a:t>
            </a:r>
            <a:endParaRPr lang="en-US" dirty="0"/>
          </a:p>
        </p:txBody>
      </p:sp>
    </p:spTree>
    <p:extLst>
      <p:ext uri="{BB962C8B-B14F-4D97-AF65-F5344CB8AC3E}">
        <p14:creationId xmlns:p14="http://schemas.microsoft.com/office/powerpoint/2010/main" val="738590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23027206"/>
              </p:ext>
            </p:extLst>
          </p:nvPr>
        </p:nvGraphicFramePr>
        <p:xfrm>
          <a:off x="152400" y="0"/>
          <a:ext cx="5473005" cy="6858000"/>
        </p:xfrm>
        <a:graphic>
          <a:graphicData uri="http://schemas.openxmlformats.org/presentationml/2006/ole">
            <mc:AlternateContent xmlns:mc="http://schemas.openxmlformats.org/markup-compatibility/2006">
              <mc:Choice xmlns:v="urn:schemas-microsoft-com:vml" Requires="v">
                <p:oleObj spid="_x0000_s7175" name="Acrobat Document" r:id="rId3" imgW="26145897" imgH="32765850" progId="AcroExch.Document.7">
                  <p:embed/>
                </p:oleObj>
              </mc:Choice>
              <mc:Fallback>
                <p:oleObj name="Acrobat Document" r:id="rId3" imgW="26145897" imgH="32765850" progId="AcroExch.Document.7">
                  <p:embed/>
                  <p:pic>
                    <p:nvPicPr>
                      <p:cNvPr id="0" name=""/>
                      <p:cNvPicPr/>
                      <p:nvPr/>
                    </p:nvPicPr>
                    <p:blipFill>
                      <a:blip r:embed="rId4"/>
                      <a:stretch>
                        <a:fillRect/>
                      </a:stretch>
                    </p:blipFill>
                    <p:spPr>
                      <a:xfrm>
                        <a:off x="152400" y="0"/>
                        <a:ext cx="5473005" cy="6858000"/>
                      </a:xfrm>
                      <a:prstGeom prst="rect">
                        <a:avLst/>
                      </a:prstGeom>
                    </p:spPr>
                  </p:pic>
                </p:oleObj>
              </mc:Fallback>
            </mc:AlternateContent>
          </a:graphicData>
        </a:graphic>
      </p:graphicFrame>
      <p:sp>
        <p:nvSpPr>
          <p:cNvPr id="3" name="TextBox 2"/>
          <p:cNvSpPr txBox="1"/>
          <p:nvPr/>
        </p:nvSpPr>
        <p:spPr>
          <a:xfrm>
            <a:off x="5715000" y="609600"/>
            <a:ext cx="3276600" cy="5078313"/>
          </a:xfrm>
          <a:prstGeom prst="rect">
            <a:avLst/>
          </a:prstGeom>
          <a:noFill/>
        </p:spPr>
        <p:txBody>
          <a:bodyPr wrap="square" rtlCol="0">
            <a:spAutoFit/>
          </a:bodyPr>
          <a:lstStyle/>
          <a:p>
            <a:r>
              <a:rPr lang="en-US" dirty="0" smtClean="0"/>
              <a:t>American astronomer, Percival Lowell uses his observatory near Flagstaff, AZ to observe Mars in the 1890s.</a:t>
            </a:r>
          </a:p>
          <a:p>
            <a:endParaRPr lang="en-US" dirty="0"/>
          </a:p>
          <a:p>
            <a:r>
              <a:rPr lang="en-US" dirty="0" smtClean="0"/>
              <a:t>Convinces himself that he sees an immense network of straight lines on Mars, and hypothesizes that they are artificial canals built by an advanced Martian civilization.</a:t>
            </a:r>
          </a:p>
          <a:p>
            <a:endParaRPr lang="en-US" dirty="0"/>
          </a:p>
          <a:p>
            <a:r>
              <a:rPr lang="en-US" dirty="0" smtClean="0"/>
              <a:t>Some others also claim to observe these lines. But many others do not.</a:t>
            </a:r>
          </a:p>
          <a:p>
            <a:endParaRPr lang="en-US" dirty="0"/>
          </a:p>
          <a:p>
            <a:r>
              <a:rPr lang="en-US" dirty="0" smtClean="0"/>
              <a:t>The lines were eventually shown to not be there.</a:t>
            </a:r>
            <a:endParaRPr lang="en-US" dirty="0"/>
          </a:p>
        </p:txBody>
      </p: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o\Company\Calendar_in_the_Sky\Webinars\2013.11.22-Mars\9927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08" y="0"/>
            <a:ext cx="85717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fo\Company\Calendar_in_the_Sky\Webinars\2013.11.22-Mars\mars_duststorm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fo\Company\Calendar_in_the_Sky\Webinars\2013.11.22-Mars\mars-exploration-family-portrait-update2_1961x14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99"/>
            <a:ext cx="9144000" cy="6728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789800"/>
            <a:ext cx="3473824" cy="276999"/>
          </a:xfrm>
          <a:prstGeom prst="rect">
            <a:avLst/>
          </a:prstGeom>
          <a:noFill/>
        </p:spPr>
        <p:txBody>
          <a:bodyPr wrap="square" rtlCol="0">
            <a:spAutoFit/>
          </a:bodyPr>
          <a:lstStyle/>
          <a:p>
            <a:r>
              <a:rPr lang="en-US" sz="1200" dirty="0" smtClean="0">
                <a:solidFill>
                  <a:schemeClr val="bg1"/>
                </a:solidFill>
              </a:rPr>
              <a:t>2013: MAVEN (USA),  Mars Orbiter Mission (India)</a:t>
            </a:r>
            <a:endParaRPr lang="en-US" sz="1200" dirty="0">
              <a:solidFill>
                <a:schemeClr val="bg1"/>
              </a:solidFill>
            </a:endParaRPr>
          </a:p>
        </p:txBody>
      </p:sp>
      <p:cxnSp>
        <p:nvCxnSpPr>
          <p:cNvPr id="4" name="Straight Connector 3"/>
          <p:cNvCxnSpPr>
            <a:stCxn id="2" idx="1"/>
          </p:cNvCxnSpPr>
          <p:nvPr/>
        </p:nvCxnSpPr>
        <p:spPr>
          <a:xfrm flipH="1">
            <a:off x="4800600" y="928300"/>
            <a:ext cx="685800" cy="519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fo\Company\Calendar_in_the_Sky\Webinars\2013.11.22-Mars\Mars_(Mariner_4).jpg"/>
          <p:cNvPicPr>
            <a:picLocks noChangeAspect="1" noChangeArrowheads="1"/>
          </p:cNvPicPr>
          <p:nvPr/>
        </p:nvPicPr>
        <p:blipFill rotWithShape="1">
          <a:blip r:embed="rId2">
            <a:extLst>
              <a:ext uri="{28A0092B-C50C-407E-A947-70E740481C1C}">
                <a14:useLocalDpi xmlns:a14="http://schemas.microsoft.com/office/drawing/2010/main" val="0"/>
              </a:ext>
            </a:extLst>
          </a:blip>
          <a:srcRect l="4361" r="7146" b="3445"/>
          <a:stretch/>
        </p:blipFill>
        <p:spPr bwMode="auto">
          <a:xfrm>
            <a:off x="0" y="0"/>
            <a:ext cx="3092824" cy="30901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fo\Company\Calendar_in_the_Sky\Webinars\2013.11.22-Mars\143128main_pia02981-Mariner7.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3445"/>
          <a:stretch/>
        </p:blipFill>
        <p:spPr bwMode="auto">
          <a:xfrm>
            <a:off x="3098800" y="0"/>
            <a:ext cx="2844800" cy="3090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fo\Company\Calendar_in_the_Sky\Webinars\2013.11.22-Mars\Mars_Valles_Marinis-Viki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576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fo\Company\Calendar_in_the_Sky\Webinars\2013.11.22-Mars\mars20130708-full-Vik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6576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fo\Company\Calendar_in_the_Sky\Webinars\2013.11.22-Mars\First_Color_Image_of_the_Viking_Lander_2_Site.jpg"/>
          <p:cNvPicPr>
            <a:picLocks noChangeAspect="1" noChangeArrowheads="1"/>
          </p:cNvPicPr>
          <p:nvPr/>
        </p:nvPicPr>
        <p:blipFill rotWithShape="1">
          <a:blip r:embed="rId6">
            <a:extLst>
              <a:ext uri="{28A0092B-C50C-407E-A947-70E740481C1C}">
                <a14:useLocalDpi xmlns:a14="http://schemas.microsoft.com/office/drawing/2010/main" val="0"/>
              </a:ext>
            </a:extLst>
          </a:blip>
          <a:srcRect l="18211"/>
          <a:stretch/>
        </p:blipFill>
        <p:spPr bwMode="auto">
          <a:xfrm>
            <a:off x="6400800" y="41148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fo\Company\Calendar_in_the_Sky\Webinars\2013.11.22-Mars\Mars_Viking_11h0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1" y="1290689"/>
            <a:ext cx="2743200" cy="28196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76200"/>
            <a:ext cx="2438400" cy="369332"/>
          </a:xfrm>
          <a:prstGeom prst="rect">
            <a:avLst/>
          </a:prstGeom>
          <a:noFill/>
        </p:spPr>
        <p:txBody>
          <a:bodyPr wrap="square" rtlCol="0">
            <a:spAutoFit/>
          </a:bodyPr>
          <a:lstStyle/>
          <a:p>
            <a:r>
              <a:rPr lang="en-US" dirty="0" smtClean="0">
                <a:solidFill>
                  <a:schemeClr val="bg1"/>
                </a:solidFill>
              </a:rPr>
              <a:t>1960s – Mariner Flybys</a:t>
            </a:r>
            <a:endParaRPr lang="en-US" dirty="0">
              <a:solidFill>
                <a:schemeClr val="bg1"/>
              </a:solidFill>
            </a:endParaRPr>
          </a:p>
        </p:txBody>
      </p:sp>
      <p:sp>
        <p:nvSpPr>
          <p:cNvPr id="3" name="TextBox 2"/>
          <p:cNvSpPr txBox="1"/>
          <p:nvPr/>
        </p:nvSpPr>
        <p:spPr>
          <a:xfrm>
            <a:off x="6400801" y="926068"/>
            <a:ext cx="2743200" cy="369332"/>
          </a:xfrm>
          <a:prstGeom prst="rect">
            <a:avLst/>
          </a:prstGeom>
          <a:noFill/>
        </p:spPr>
        <p:txBody>
          <a:bodyPr wrap="square" rtlCol="0">
            <a:spAutoFit/>
          </a:bodyPr>
          <a:lstStyle/>
          <a:p>
            <a:pPr algn="ctr"/>
            <a:r>
              <a:rPr lang="en-US" dirty="0" smtClean="0"/>
              <a:t>1970s – Viking Landers</a:t>
            </a:r>
            <a:endParaRPr lang="en-US" dirty="0"/>
          </a:p>
        </p:txBody>
      </p:sp>
      <p:sp>
        <p:nvSpPr>
          <p:cNvPr id="10" name="TextBox 9"/>
          <p:cNvSpPr txBox="1"/>
          <p:nvPr/>
        </p:nvSpPr>
        <p:spPr>
          <a:xfrm>
            <a:off x="1905001" y="3277524"/>
            <a:ext cx="2666999" cy="369332"/>
          </a:xfrm>
          <a:prstGeom prst="rect">
            <a:avLst/>
          </a:prstGeom>
          <a:noFill/>
        </p:spPr>
        <p:txBody>
          <a:bodyPr wrap="square" rtlCol="0">
            <a:spAutoFit/>
          </a:bodyPr>
          <a:lstStyle/>
          <a:p>
            <a:r>
              <a:rPr lang="en-US" dirty="0" smtClean="0"/>
              <a:t>1970s – Viking Orbiters</a:t>
            </a:r>
            <a:endParaRPr lang="en-US" dirty="0"/>
          </a:p>
        </p:txBody>
      </p: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sfo\Company\Calendar_in_the_Sky\Webinars\2013.11.22-Mars\rocknest_curiosity_111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47" r="22163" b="14117"/>
          <a:stretch/>
        </p:blipFill>
        <p:spPr bwMode="auto">
          <a:xfrm>
            <a:off x="5334000" y="2143932"/>
            <a:ext cx="3810000" cy="471406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sfo\Company\Calendar_in_the_Sky\Webinars\2013.11.22-Mars\marsapan_phoen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14579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fo\Company\Calendar_in_the_Sky\Webinars\2013.11.22-Mars\mars_rr_path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5032"/>
            <a:ext cx="5334000" cy="295976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fo\Company\Calendar_in_the_Sky\Webinars\2013.11.22-Mars\endeavorcrater_opportunity_18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945448"/>
            <a:ext cx="5334001" cy="2912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0"/>
            <a:ext cx="3810000" cy="369332"/>
          </a:xfrm>
          <a:prstGeom prst="rect">
            <a:avLst/>
          </a:prstGeom>
          <a:noFill/>
        </p:spPr>
        <p:txBody>
          <a:bodyPr wrap="square" rtlCol="0">
            <a:spAutoFit/>
          </a:bodyPr>
          <a:lstStyle/>
          <a:p>
            <a:r>
              <a:rPr lang="en-US" dirty="0" smtClean="0">
                <a:solidFill>
                  <a:schemeClr val="bg1"/>
                </a:solidFill>
              </a:rPr>
              <a:t>1990s – Present: Landers and Rovers</a:t>
            </a:r>
            <a:endParaRPr lang="en-US" dirty="0">
              <a:solidFill>
                <a:schemeClr val="bg1"/>
              </a:solidFill>
            </a:endParaRPr>
          </a:p>
        </p:txBody>
      </p:sp>
      <p:sp>
        <p:nvSpPr>
          <p:cNvPr id="3" name="TextBox 2"/>
          <p:cNvSpPr txBox="1"/>
          <p:nvPr/>
        </p:nvSpPr>
        <p:spPr>
          <a:xfrm>
            <a:off x="76200" y="6412468"/>
            <a:ext cx="4572000" cy="369332"/>
          </a:xfrm>
          <a:prstGeom prst="rect">
            <a:avLst/>
          </a:prstGeom>
          <a:noFill/>
        </p:spPr>
        <p:txBody>
          <a:bodyPr wrap="square" rtlCol="0">
            <a:spAutoFit/>
          </a:bodyPr>
          <a:lstStyle/>
          <a:p>
            <a:r>
              <a:rPr lang="en-US" dirty="0" smtClean="0">
                <a:solidFill>
                  <a:schemeClr val="bg1"/>
                </a:solidFill>
              </a:rPr>
              <a:t>Revealing a dry, cold, and lifeless surface</a:t>
            </a:r>
            <a:endParaRPr lang="en-US" dirty="0">
              <a:solidFill>
                <a:schemeClr val="bg1"/>
              </a:solidFill>
            </a:endParaRPr>
          </a:p>
        </p:txBody>
      </p:sp>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3.11.22-Mars\MarsQuickFacts_Infograph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77" b="80344"/>
          <a:stretch/>
        </p:blipFill>
        <p:spPr bwMode="auto">
          <a:xfrm>
            <a:off x="766146" y="0"/>
            <a:ext cx="76117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7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2991</TotalTime>
  <Words>342</Words>
  <Application>Microsoft Office PowerPoint</Application>
  <PresentationFormat>On-screen Show (4:3)</PresentationFormat>
  <Paragraphs>37</Paragraphs>
  <Slides>18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Mendez</dc:creator>
  <cp:lastModifiedBy>Bryan Mendez</cp:lastModifiedBy>
  <cp:revision>16</cp:revision>
  <dcterms:created xsi:type="dcterms:W3CDTF">2006-08-16T00:00:00Z</dcterms:created>
  <dcterms:modified xsi:type="dcterms:W3CDTF">2013-11-22T00:28:05Z</dcterms:modified>
</cp:coreProperties>
</file>